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6" r:id="rId3"/>
    <p:sldId id="257" r:id="rId4"/>
    <p:sldId id="258" r:id="rId5"/>
    <p:sldId id="260" r:id="rId6"/>
    <p:sldId id="267" r:id="rId7"/>
    <p:sldId id="259" r:id="rId8"/>
    <p:sldId id="261" r:id="rId9"/>
    <p:sldId id="262" r:id="rId10"/>
    <p:sldId id="266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zołówka i tytuł" id="{E453F06E-E3AE-4C1F-8CE6-55F0EA805084}">
          <p14:sldIdLst>
            <p14:sldId id="279"/>
            <p14:sldId id="256"/>
          </p14:sldIdLst>
        </p14:section>
        <p14:section name="Sekcja 1" id="{446F0093-DF65-46B1-91C0-4DF31E887143}">
          <p14:sldIdLst>
            <p14:sldId id="257"/>
            <p14:sldId id="258"/>
            <p14:sldId id="260"/>
            <p14:sldId id="267"/>
            <p14:sldId id="259"/>
            <p14:sldId id="261"/>
            <p14:sldId id="262"/>
            <p14:sldId id="266"/>
            <p14:sldId id="263"/>
            <p14:sldId id="264"/>
          </p14:sldIdLst>
        </p14:section>
        <p14:section name="Dyskusja" id="{2B67C4E2-4D64-4554-BCBB-21A1744D58D3}">
          <p14:sldIdLst>
            <p14:sldId id="26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CFC3"/>
    <a:srgbClr val="E6E6E6"/>
    <a:srgbClr val="E28742"/>
    <a:srgbClr val="412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002BBE-AD1F-4D70-BBCF-129193878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A81C999-844E-4E3D-AA48-D6FC8ABC9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A66C565-3801-4BFF-B46D-7C4664BB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24E58D9-C8A7-4F3A-A559-8CB4B3EC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1D93809-EA9C-4145-BB01-61A9E94DC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376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C8648D4-6DA9-44A6-8CF1-4B8B6917E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A4BBE2FA-532B-44F1-8768-BBE4A6DA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DE25E281-53B1-4BFE-8662-F0B2BC104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7054433-3677-46DC-880F-99E00ACC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055078B-4E3B-408E-82AB-12C866FB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18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0DEC4F94-5487-4F01-9506-C19650E1B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A19E3D8-82A5-4FAF-A4D1-1E43E1EC5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7DE12CA-D928-49E6-B701-834E4F92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BCB5FB1-E057-47BC-9724-00675133E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D6DAEF7-71E6-4E43-A747-47F1ED8B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77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2890EA-4AEF-4F03-83B6-21E9D2F8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AAEED84-E11C-4CED-AE42-18A3FF2B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1356DA3-7EE6-4215-B6CF-E4F597BD1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80D0B09B-0A44-4AA9-941F-938FAA09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548BCA8-D465-41CD-9F17-9D92866A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5529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EEAA4E-3074-44D6-A688-CF63044A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5326A84E-D1AB-494D-B18B-FE01BDE1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ABBAFB8-C2BB-4BE5-9875-B84A446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A78C7B0-4052-49E9-8B8E-43A272A6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01502B2-4095-478D-832E-AA3F0D2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409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CDE5B6-BE77-456C-AA67-21E0B1C00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62CC4A8-69F8-4F15-9068-9B0801DEB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C56B985-858A-45F6-B76D-D7C8BB39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3F531AD-090F-4B45-9460-DFFB90CF6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42B9D8-5EAE-40A1-86AC-F90D49CB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C1495F7-5D30-4CE7-A865-5A4A0C1B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5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AC76C84-644B-4BFA-882B-57DF50252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9C9C6B1-D36D-471C-856F-92A8B87BB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3703B8B-6DD0-4404-B9B8-77CC43828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168A1659-B406-4E89-A212-2875A232EE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D7254630-0EC9-4345-8B75-6FB8A7871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99EA53CB-A4E2-41A6-9ABD-2477C8851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3EB67F95-5ECE-4BB8-9820-EFA21B81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009AE284-CE6A-4322-9F34-300A48E7F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331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1A73402-AABA-4CF4-965C-E646D6309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12FBA914-42D1-4636-BB5B-D5335D7D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D20EC838-EA46-4E6E-BF34-B9D202B8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5BB780B5-06D1-48D8-AF01-AC83FFF04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327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A63EEB58-0350-4A42-9A24-CD33889F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664F5E37-9F6F-4CC9-912A-8F6D13166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3F6957E-2DE9-4A1C-BAB4-DBDBBC06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99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D431F0C-90D3-4272-91D0-6186F0AD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1686D6B-57BA-403C-A42D-4DEC3758C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BCE1F7F-9357-47A2-929C-F3D094843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1925B702-234F-4F17-B354-C381D141F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BF9713F-AC98-42C4-9165-7F4D2C6FB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FA1401B-2642-4035-8651-736F3FAE7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117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F3B009-8AD9-4793-891A-C69773BC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3B579D33-67DE-4744-9096-B6F7AB0E8C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141416C-1724-4509-899F-A0F7CD521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F5FEFBAC-631D-4442-9D58-27C1724C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C58C596-804E-428D-8CD0-9519DD5C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EAF73EE-8219-4CF3-AD45-19D6535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61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37EE716B-354E-46D1-A7C5-1021B4846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F505054-E819-4196-87E0-2F2BC0054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E81382F-CA66-40E1-8616-48F76EAB7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09FB-BB44-4283-9709-7889A47EE8CA}" type="datetimeFigureOut">
              <a:rPr lang="pl-PL" smtClean="0"/>
              <a:t>2019-10-24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DC2F4BF-474D-4FDA-8A0D-3D1C8BCA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22A7DCB-D138-4501-90A8-BA5717781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D03B2-5580-44A3-87F2-5403CA13C8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328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35FDE798-D97A-4FDF-9F35-6D1F21E2D7E2}"/>
              </a:ext>
            </a:extLst>
          </p:cNvPr>
          <p:cNvSpPr/>
          <p:nvPr/>
        </p:nvSpPr>
        <p:spPr>
          <a:xfrm>
            <a:off x="1565031" y="5521570"/>
            <a:ext cx="9381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/>
              <a:t>19 WRZEŚNIA 2019 R. </a:t>
            </a:r>
          </a:p>
          <a:p>
            <a:pPr algn="ctr"/>
            <a:r>
              <a:rPr lang="pl-PL" dirty="0">
                <a:solidFill>
                  <a:srgbClr val="C00000"/>
                </a:solidFill>
              </a:rPr>
              <a:t>SEKCJA 5. </a:t>
            </a:r>
          </a:p>
          <a:p>
            <a:pPr algn="ctr"/>
            <a:r>
              <a:rPr lang="pl-PL" dirty="0"/>
              <a:t>DWUDZIESTOLECIE MIĘDZYWOJENNE I II WOJNA ŚWIATOWA</a:t>
            </a:r>
          </a:p>
        </p:txBody>
      </p:sp>
      <p:pic>
        <p:nvPicPr>
          <p:cNvPr id="1028" name="Picture 4" descr="Rejestracja na preferencyjnych warunkach przedÅuÅ¼ona do 15 lipca!">
            <a:extLst>
              <a:ext uri="{FF2B5EF4-FFF2-40B4-BE49-F238E27FC236}">
                <a16:creationId xmlns:a16="http://schemas.microsoft.com/office/drawing/2014/main" xmlns="" id="{3E8D3F8F-CC4E-47CD-B394-9A24EBB5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30" y="439615"/>
            <a:ext cx="4164539" cy="26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8A714AA-4133-4588-BE32-8D337DEBD5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3" t="29151" r="-11926" b="23408"/>
          <a:stretch/>
        </p:blipFill>
        <p:spPr>
          <a:xfrm>
            <a:off x="1820668" y="3436935"/>
            <a:ext cx="3788825" cy="13979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4CD53A9-B980-4816-BFB7-7E4C48A25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29184"/>
            <a:ext cx="4421294" cy="2213478"/>
          </a:xfrm>
          <a:prstGeom prst="rect">
            <a:avLst/>
          </a:prstGeom>
        </p:spPr>
      </p:pic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xmlns="" id="{9CE05B19-2D88-4CD6-9C54-05995F5A9BF5}"/>
              </a:ext>
            </a:extLst>
          </p:cNvPr>
          <p:cNvCxnSpPr/>
          <p:nvPr/>
        </p:nvCxnSpPr>
        <p:spPr>
          <a:xfrm>
            <a:off x="1565031" y="5196253"/>
            <a:ext cx="938139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1"/>
    </mc:Choice>
    <mc:Fallback xmlns="">
      <p:transition spd="slow" advTm="1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463174" y="1332781"/>
            <a:ext cx="8635513" cy="4192438"/>
          </a:xfrm>
        </p:spPr>
        <p:txBody>
          <a:bodyPr>
            <a:normAutofit/>
          </a:bodyPr>
          <a:lstStyle/>
          <a:p>
            <a:r>
              <a:rPr lang="pl-PL" sz="4400" b="1" dirty="0"/>
              <a:t>W jaki sposób wyważać krytyczną i entuzjastyczną narrację o rzeczywistości politycznej Polski międzywojennej?</a:t>
            </a:r>
            <a:br>
              <a:rPr lang="pl-PL" sz="4400" b="1" dirty="0"/>
            </a:br>
            <a:r>
              <a:rPr lang="pl-PL" sz="1200" dirty="0"/>
              <a:t/>
            </a:r>
            <a:br>
              <a:rPr lang="pl-PL" sz="1200" dirty="0"/>
            </a:b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612540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4672A7-B1BB-43E0-B921-2CDC85BE4F23}"/>
              </a:ext>
            </a:extLst>
          </p:cNvPr>
          <p:cNvSpPr txBox="1"/>
          <p:nvPr/>
        </p:nvSpPr>
        <p:spPr>
          <a:xfrm>
            <a:off x="3283641" y="963031"/>
            <a:ext cx="837064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000" b="1" dirty="0">
                <a:latin typeface="+mj-lt"/>
              </a:rPr>
              <a:t>Badania </a:t>
            </a:r>
            <a:r>
              <a:rPr lang="pl-PL" sz="4000" b="1" dirty="0" err="1">
                <a:solidFill>
                  <a:srgbClr val="C00000"/>
                </a:solidFill>
                <a:latin typeface="+mj-lt"/>
              </a:rPr>
              <a:t>prozopograficzne</a:t>
            </a:r>
            <a:r>
              <a:rPr lang="pl-PL" sz="4000" b="1" dirty="0">
                <a:latin typeface="+mj-lt"/>
              </a:rPr>
              <a:t> </a:t>
            </a:r>
            <a:br>
              <a:rPr lang="pl-PL" sz="4000" b="1" dirty="0">
                <a:latin typeface="+mj-lt"/>
              </a:rPr>
            </a:br>
            <a:r>
              <a:rPr lang="pl-PL" sz="4000" b="1" dirty="0">
                <a:latin typeface="+mj-lt"/>
              </a:rPr>
              <a:t>w kontekście procesów modernizacyjnych</a:t>
            </a:r>
          </a:p>
          <a:p>
            <a:pPr lvl="0"/>
            <a:r>
              <a:rPr lang="pl-PL" sz="4000" b="1" dirty="0">
                <a:solidFill>
                  <a:srgbClr val="C00000"/>
                </a:solidFill>
                <a:latin typeface="+mj-lt"/>
              </a:rPr>
              <a:t>Awans społeczny i zawodowy, </a:t>
            </a:r>
            <a:r>
              <a:rPr lang="pl-PL" sz="4000" b="1" dirty="0">
                <a:latin typeface="+mj-lt"/>
              </a:rPr>
              <a:t>jako przyczynek do poznania </a:t>
            </a:r>
            <a:br>
              <a:rPr lang="pl-PL" sz="4000" b="1" dirty="0">
                <a:latin typeface="+mj-lt"/>
              </a:rPr>
            </a:br>
            <a:r>
              <a:rPr lang="pl-PL" sz="4000" b="1" dirty="0">
                <a:latin typeface="+mj-lt"/>
              </a:rPr>
              <a:t>elit na różnych poziomach </a:t>
            </a:r>
            <a:br>
              <a:rPr lang="pl-PL" sz="4000" b="1" dirty="0">
                <a:latin typeface="+mj-lt"/>
              </a:rPr>
            </a:br>
            <a:r>
              <a:rPr lang="pl-PL" sz="4000" b="1" dirty="0">
                <a:latin typeface="+mj-lt"/>
              </a:rPr>
              <a:t>i ich wpływu na modernizację państwa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589A360-30AC-4CF9-828D-C2B102681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4672A7-B1BB-43E0-B921-2CDC85BE4F23}"/>
              </a:ext>
            </a:extLst>
          </p:cNvPr>
          <p:cNvSpPr txBox="1"/>
          <p:nvPr/>
        </p:nvSpPr>
        <p:spPr>
          <a:xfrm>
            <a:off x="3610044" y="1660192"/>
            <a:ext cx="87418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5400" b="1" dirty="0">
                <a:solidFill>
                  <a:srgbClr val="C00000"/>
                </a:solidFill>
              </a:rPr>
              <a:t>Po co </a:t>
            </a:r>
            <a:r>
              <a:rPr lang="pl-PL" sz="5400" b="1" dirty="0"/>
              <a:t>tworzyć </a:t>
            </a:r>
          </a:p>
          <a:p>
            <a:pPr lvl="0"/>
            <a:r>
              <a:rPr lang="pl-PL" sz="5400" b="1" dirty="0"/>
              <a:t>nową syntezę </a:t>
            </a:r>
          </a:p>
          <a:p>
            <a:pPr lvl="0"/>
            <a:r>
              <a:rPr lang="pl-PL" sz="5400" b="1" dirty="0"/>
              <a:t>Drugiej Rzeczypospolitej? </a:t>
            </a:r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E801E394-EA57-4911-B271-DD41DF9306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D5BA5CF-46A0-464F-AE7B-93397123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738" y="-1126570"/>
            <a:ext cx="8662988" cy="86629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5EFD365-B85E-4B34-A2BE-2367D417D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25" y="-1504950"/>
            <a:ext cx="11244901" cy="101536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4672A7-B1BB-43E0-B921-2CDC85BE4F23}"/>
              </a:ext>
            </a:extLst>
          </p:cNvPr>
          <p:cNvSpPr txBox="1"/>
          <p:nvPr/>
        </p:nvSpPr>
        <p:spPr>
          <a:xfrm>
            <a:off x="7953375" y="264417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rgbClr val="C00000"/>
                </a:solidFill>
              </a:rPr>
              <a:t>Zapraszam </a:t>
            </a:r>
          </a:p>
          <a:p>
            <a:r>
              <a:rPr lang="pl-PL" sz="4800" b="1" dirty="0">
                <a:solidFill>
                  <a:srgbClr val="C00000"/>
                </a:solidFill>
              </a:rPr>
              <a:t>do dyskusji</a:t>
            </a:r>
          </a:p>
        </p:txBody>
      </p:sp>
    </p:spTree>
    <p:extLst>
      <p:ext uri="{BB962C8B-B14F-4D97-AF65-F5344CB8AC3E}">
        <p14:creationId xmlns:p14="http://schemas.microsoft.com/office/powerpoint/2010/main" val="34175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497 0.99954 L -3.95833E-6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42" y="-4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C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mp 1">
            <a:hlinkClick r:id="" action="ppaction://media"/>
            <a:extLst>
              <a:ext uri="{FF2B5EF4-FFF2-40B4-BE49-F238E27FC236}">
                <a16:creationId xmlns:a16="http://schemas.microsoft.com/office/drawing/2014/main" xmlns="" id="{0B839B00-FF88-422E-A9E6-7EA5A6550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ytuł 7">
            <a:extLst>
              <a:ext uri="{FF2B5EF4-FFF2-40B4-BE49-F238E27FC236}">
                <a16:creationId xmlns:a16="http://schemas.microsoft.com/office/drawing/2014/main" xmlns="" id="{6C14F202-E72F-493F-B8A2-E2399510B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8475" y="4173416"/>
            <a:ext cx="8885170" cy="2133600"/>
          </a:xfrm>
        </p:spPr>
        <p:txBody>
          <a:bodyPr>
            <a:noAutofit/>
          </a:bodyPr>
          <a:lstStyle/>
          <a:p>
            <a:pPr algn="l"/>
            <a:r>
              <a:rPr lang="pl-PL" sz="4000" b="1" dirty="0"/>
              <a:t>Wokół nowej syntezy dziejów Drugiej Rzeczypospolitej. Państwo, polityka zagraniczna i wewnętrzna</a:t>
            </a:r>
            <a:endParaRPr lang="pl-PL" sz="4000" b="1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Podtytuł 8">
            <a:extLst>
              <a:ext uri="{FF2B5EF4-FFF2-40B4-BE49-F238E27FC236}">
                <a16:creationId xmlns:a16="http://schemas.microsoft.com/office/drawing/2014/main" xmlns="" id="{034A8BFD-3E3E-4591-A955-6D95EB1DB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8475" y="2534140"/>
            <a:ext cx="9869682" cy="1088292"/>
          </a:xfrm>
        </p:spPr>
        <p:txBody>
          <a:bodyPr>
            <a:normAutofit/>
          </a:bodyPr>
          <a:lstStyle/>
          <a:p>
            <a:pPr algn="l"/>
            <a:r>
              <a:rPr lang="pl-PL" sz="6000" b="1" dirty="0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Marek </a:t>
            </a:r>
            <a:r>
              <a:rPr lang="pl-PL" sz="6000" b="1" dirty="0" err="1">
                <a:solidFill>
                  <a:srgbClr val="E28742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rPr>
              <a:t>Sioma</a:t>
            </a:r>
            <a:endParaRPr lang="pl-PL" sz="6000" b="1" dirty="0">
              <a:solidFill>
                <a:srgbClr val="E28742"/>
              </a:solidFill>
              <a:latin typeface="+mj-lt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5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6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700"/>
                            </p:stCondLst>
                            <p:childTnLst>
                              <p:par>
                                <p:cTn id="16" presetID="2" presetClass="exit" presetSubtype="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9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5" grpId="1"/>
      <p:bldP spid="6" grpId="0" build="p"/>
      <p:bldP spid="6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4672A7-B1BB-43E0-B921-2CDC85BE4F23}"/>
              </a:ext>
            </a:extLst>
          </p:cNvPr>
          <p:cNvSpPr txBox="1"/>
          <p:nvPr/>
        </p:nvSpPr>
        <p:spPr>
          <a:xfrm>
            <a:off x="3633491" y="1655117"/>
            <a:ext cx="837585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latin typeface="+mj-lt"/>
              </a:rPr>
              <a:t>Historiografia dotycząca Drugiej Rzeczypospolitej </a:t>
            </a:r>
            <a:br>
              <a:rPr lang="pl-PL" sz="4400" b="1" dirty="0">
                <a:latin typeface="+mj-lt"/>
              </a:rPr>
            </a:br>
            <a:r>
              <a:rPr lang="pl-PL" sz="4400" b="1" dirty="0">
                <a:latin typeface="+mj-lt"/>
              </a:rPr>
              <a:t>w kwestii faktograficznej, </a:t>
            </a:r>
            <a:br>
              <a:rPr lang="pl-PL" sz="4400" b="1" dirty="0">
                <a:latin typeface="+mj-lt"/>
              </a:rPr>
            </a:br>
            <a:r>
              <a:rPr lang="pl-PL" sz="4400" b="1" dirty="0">
                <a:latin typeface="+mj-lt"/>
              </a:rPr>
              <a:t>na poziomie ogólnym, ma już niewiele do ustalenia </a:t>
            </a:r>
            <a:r>
              <a:rPr lang="pl-PL" sz="4400" b="1" dirty="0">
                <a:solidFill>
                  <a:schemeClr val="accent6"/>
                </a:solidFill>
                <a:latin typeface="+mj-lt"/>
              </a:rPr>
              <a:t/>
            </a:r>
            <a:br>
              <a:rPr lang="pl-PL" sz="4400" b="1" dirty="0">
                <a:solidFill>
                  <a:schemeClr val="accent6"/>
                </a:solidFill>
                <a:latin typeface="+mj-lt"/>
              </a:rPr>
            </a:b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2B258FF-5CDB-4BA2-B698-04255D0DC9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2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0031" y="1148862"/>
            <a:ext cx="8386491" cy="851794"/>
          </a:xfrm>
        </p:spPr>
        <p:txBody>
          <a:bodyPr/>
          <a:lstStyle/>
          <a:p>
            <a:r>
              <a:rPr lang="pl-PL" b="1" dirty="0">
                <a:solidFill>
                  <a:schemeClr val="accent6"/>
                </a:solidFill>
                <a:latin typeface="Butler" panose="02070803080706020303" pitchFamily="18" charset="-18"/>
              </a:rPr>
              <a:t>Pytania badawcze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7433" y="2091173"/>
            <a:ext cx="8386491" cy="4165042"/>
          </a:xfrm>
        </p:spPr>
        <p:txBody>
          <a:bodyPr>
            <a:normAutofit/>
          </a:bodyPr>
          <a:lstStyle/>
          <a:p>
            <a:pPr lvl="0"/>
            <a:r>
              <a:rPr lang="pl-PL" dirty="0">
                <a:latin typeface="+mj-lt"/>
              </a:rPr>
              <a:t>czy traktować okres dwudziestolecia międzywojennego całościowo, czy też podzielić </a:t>
            </a:r>
            <a:br>
              <a:rPr lang="pl-PL" dirty="0">
                <a:latin typeface="+mj-lt"/>
              </a:rPr>
            </a:br>
            <a:r>
              <a:rPr lang="pl-PL" dirty="0">
                <a:latin typeface="+mj-lt"/>
              </a:rPr>
              <a:t>na dwa, asymetryczne podokresy?</a:t>
            </a:r>
          </a:p>
          <a:p>
            <a:pPr lvl="0"/>
            <a:r>
              <a:rPr lang="pl-PL" dirty="0">
                <a:latin typeface="+mj-lt"/>
              </a:rPr>
              <a:t>Czy zasadną osią owego podziału jest zamach stanu Józefa Piłsudskiego 1926 roku?</a:t>
            </a:r>
          </a:p>
          <a:p>
            <a:pPr lvl="0"/>
            <a:r>
              <a:rPr lang="pl-PL" dirty="0">
                <a:latin typeface="+mj-lt"/>
              </a:rPr>
              <a:t>Jakie uwzględniać kluczowe wydarzenia i postaci?</a:t>
            </a:r>
          </a:p>
          <a:p>
            <a:pPr lvl="0"/>
            <a:r>
              <a:rPr lang="pl-PL" dirty="0">
                <a:latin typeface="+mj-lt"/>
              </a:rPr>
              <a:t>Jakie postawić nowe pytania badawcze?</a:t>
            </a:r>
          </a:p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12D43B3-3158-4272-AD38-2F71D0269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5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AD4672A7-B1BB-43E0-B921-2CDC85BE4F23}"/>
              </a:ext>
            </a:extLst>
          </p:cNvPr>
          <p:cNvSpPr txBox="1"/>
          <p:nvPr/>
        </p:nvSpPr>
        <p:spPr>
          <a:xfrm>
            <a:off x="3165231" y="1390086"/>
            <a:ext cx="79321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4400" b="1" dirty="0">
                <a:solidFill>
                  <a:schemeClr val="accent6"/>
                </a:solidFill>
                <a:latin typeface="+mj-lt"/>
              </a:rPr>
              <a:t>Pierwszym </a:t>
            </a:r>
            <a:r>
              <a:rPr lang="pl-PL" sz="4400" b="1" i="1" dirty="0">
                <a:solidFill>
                  <a:schemeClr val="accent6"/>
                </a:solidFill>
                <a:latin typeface="+mj-lt"/>
              </a:rPr>
              <a:t>novum</a:t>
            </a:r>
            <a:r>
              <a:rPr lang="pl-PL" sz="4400" b="1" dirty="0">
                <a:solidFill>
                  <a:schemeClr val="accent6"/>
                </a:solidFill>
                <a:latin typeface="+mj-lt"/>
              </a:rPr>
              <a:t> </a:t>
            </a:r>
            <a:br>
              <a:rPr lang="pl-PL" sz="4400" b="1" dirty="0">
                <a:solidFill>
                  <a:schemeClr val="accent6"/>
                </a:solidFill>
                <a:latin typeface="+mj-lt"/>
              </a:rPr>
            </a:br>
            <a:r>
              <a:rPr lang="pl-PL" sz="4400" b="1" dirty="0">
                <a:solidFill>
                  <a:schemeClr val="accent6"/>
                </a:solidFill>
                <a:latin typeface="+mj-lt"/>
              </a:rPr>
              <a:t>powinna być synteza pokazująca Polskę na tle </a:t>
            </a:r>
            <a:br>
              <a:rPr lang="pl-PL" sz="4400" b="1" dirty="0">
                <a:solidFill>
                  <a:schemeClr val="accent6"/>
                </a:solidFill>
                <a:latin typeface="+mj-lt"/>
              </a:rPr>
            </a:br>
            <a:r>
              <a:rPr lang="pl-PL" sz="4400" b="1" dirty="0">
                <a:solidFill>
                  <a:schemeClr val="accent6"/>
                </a:solidFill>
                <a:latin typeface="+mj-lt"/>
              </a:rPr>
              <a:t>ówczesnej Europy </a:t>
            </a:r>
            <a:br>
              <a:rPr lang="pl-PL" sz="4400" b="1" dirty="0">
                <a:solidFill>
                  <a:schemeClr val="accent6"/>
                </a:solidFill>
                <a:latin typeface="+mj-lt"/>
              </a:rPr>
            </a:br>
            <a:r>
              <a:rPr lang="pl-PL" sz="4400" dirty="0">
                <a:latin typeface="+mj-lt"/>
              </a:rPr>
              <a:t>–</a:t>
            </a:r>
            <a:r>
              <a:rPr lang="pl-PL" sz="4400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pl-PL" sz="4400" dirty="0">
                <a:latin typeface="+mj-lt"/>
              </a:rPr>
              <a:t>badania komparatystyczne</a:t>
            </a:r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FD29F36-8DE9-4093-BCD3-65FAA451A1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36283" y="1126196"/>
            <a:ext cx="8666773" cy="460560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4000" b="1" dirty="0"/>
              <a:t>Czy Druga Rzeczpospolita realizowała europejski model państwa nowoczesnego, </a:t>
            </a:r>
            <a:br>
              <a:rPr lang="pl-PL" sz="4000" b="1" dirty="0"/>
            </a:br>
            <a:r>
              <a:rPr lang="pl-PL" sz="4000" b="1" dirty="0"/>
              <a:t>czy też była hybrydą łączącą różne światy (na kresach wschodnią satrapię, na zachodzie porządną biurokrację)?</a:t>
            </a:r>
            <a:r>
              <a:rPr lang="pl-PL" sz="3200" dirty="0"/>
              <a:t/>
            </a:r>
            <a:br>
              <a:rPr lang="pl-PL" sz="3200" dirty="0"/>
            </a:b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62940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016" y="586154"/>
            <a:ext cx="8219552" cy="3673231"/>
          </a:xfrm>
        </p:spPr>
        <p:txBody>
          <a:bodyPr>
            <a:noAutofit/>
          </a:bodyPr>
          <a:lstStyle/>
          <a:p>
            <a:pPr lvl="0"/>
            <a:r>
              <a:rPr lang="pl-PL" b="1" dirty="0">
                <a:solidFill>
                  <a:schemeClr val="accent6"/>
                </a:solidFill>
              </a:rPr>
              <a:t>Kolejną nowością powinno być pokazanie procesów modernizacyjnych w polityce zagranicznej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Ile Europy w Polsce?</a:t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6338" y="4443655"/>
            <a:ext cx="7674708" cy="1438031"/>
          </a:xfrm>
        </p:spPr>
        <p:txBody>
          <a:bodyPr/>
          <a:lstStyle/>
          <a:p>
            <a:pPr lvl="0"/>
            <a:r>
              <a:rPr lang="pl-PL" dirty="0">
                <a:latin typeface="+mj-lt"/>
              </a:rPr>
              <a:t>Polska gwarantem pokoju w Europie?</a:t>
            </a:r>
          </a:p>
          <a:p>
            <a:pPr lvl="0"/>
            <a:r>
              <a:rPr lang="pl-PL" dirty="0">
                <a:latin typeface="+mj-lt"/>
              </a:rPr>
              <a:t>Polska źródłem kłopotów ówczesnej Europy?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76BEDF8-AE02-40CE-8670-8840185D6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8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415" y="3209026"/>
            <a:ext cx="8292122" cy="3186214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Relacje władza – społeczeństwo</a:t>
            </a:r>
          </a:p>
          <a:p>
            <a:pPr lvl="0"/>
            <a:r>
              <a:rPr lang="pl-PL" dirty="0"/>
              <a:t>Relacje centrum – prowincja w ujęciu wertykalnym i horyzontalnym</a:t>
            </a:r>
          </a:p>
          <a:p>
            <a:pPr lvl="0"/>
            <a:r>
              <a:rPr lang="pl-PL" dirty="0"/>
              <a:t>Polska samorządowa, powiatowa i gminna</a:t>
            </a:r>
          </a:p>
          <a:p>
            <a:pPr lvl="0"/>
            <a:r>
              <a:rPr lang="pl-PL" dirty="0"/>
              <a:t>Zagadnienie </a:t>
            </a:r>
            <a:r>
              <a:rPr lang="pl-PL" dirty="0" err="1"/>
              <a:t>gender</a:t>
            </a:r>
            <a:r>
              <a:rPr lang="pl-PL" dirty="0"/>
              <a:t> jako element modernizacji społeczeństwa </a:t>
            </a:r>
            <a:br>
              <a:rPr lang="pl-PL" dirty="0"/>
            </a:b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8F7F3A7-6BE6-40DF-94B3-58A21387B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157415" y="743161"/>
            <a:ext cx="84623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400" b="1" dirty="0">
                <a:solidFill>
                  <a:srgbClr val="B22600"/>
                </a:solidFill>
                <a:ea typeface="+mj-ea"/>
                <a:cs typeface="+mj-cs"/>
              </a:rPr>
              <a:t>Następną pokazanie procesów modernizacyjnych w polityce wewnętrznej </a:t>
            </a:r>
            <a:br>
              <a:rPr lang="pl-PL" sz="4400" b="1" dirty="0">
                <a:solidFill>
                  <a:srgbClr val="B22600"/>
                </a:solidFill>
                <a:ea typeface="+mj-ea"/>
                <a:cs typeface="+mj-cs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01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72D6A72B-4FF8-43F0-91A8-E97F9ECEA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935" y="719016"/>
            <a:ext cx="7948247" cy="2042691"/>
          </a:xfrm>
        </p:spPr>
        <p:txBody>
          <a:bodyPr>
            <a:noAutofit/>
          </a:bodyPr>
          <a:lstStyle/>
          <a:p>
            <a:pPr lvl="0"/>
            <a:r>
              <a:rPr lang="pl-PL" b="1" dirty="0">
                <a:solidFill>
                  <a:schemeClr val="accent6"/>
                </a:solidFill>
              </a:rPr>
              <a:t>Procesy modernizacyjne </a:t>
            </a:r>
            <a:br>
              <a:rPr lang="pl-PL" b="1" dirty="0">
                <a:solidFill>
                  <a:schemeClr val="accent6"/>
                </a:solidFill>
              </a:rPr>
            </a:br>
            <a:r>
              <a:rPr lang="pl-PL" b="1" dirty="0">
                <a:solidFill>
                  <a:schemeClr val="accent6"/>
                </a:solidFill>
              </a:rPr>
              <a:t>w relacjach politycznych </a:t>
            </a:r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F21382CF-1FC1-406C-AB42-01C75281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524369"/>
            <a:ext cx="8001000" cy="3438770"/>
          </a:xfrm>
        </p:spPr>
        <p:txBody>
          <a:bodyPr>
            <a:noAutofit/>
          </a:bodyPr>
          <a:lstStyle/>
          <a:p>
            <a:pPr lvl="0"/>
            <a:r>
              <a:rPr lang="pl-PL" sz="2400" dirty="0"/>
              <a:t>Partie polityczne a społeczeństwo</a:t>
            </a:r>
          </a:p>
          <a:p>
            <a:pPr lvl="0"/>
            <a:r>
              <a:rPr lang="pl-PL" sz="2400" dirty="0"/>
              <a:t>Czyje interesy realizowało państwo polskie w okresie międzywojennym - wybranych grup społecznych, grup interesów, całego społeczeństwa?</a:t>
            </a:r>
          </a:p>
          <a:p>
            <a:pPr lvl="0"/>
            <a:r>
              <a:rPr lang="pl-PL" sz="2400" dirty="0"/>
              <a:t>Jaki był zakres utożsamiania się z państwem różnych grup i środowisk (chłopów, robotników, mniejszości narodowych, inteligencji etc.) – w jaki sposób prowadzić badania nad tymi zagadnieniami?</a:t>
            </a:r>
          </a:p>
          <a:p>
            <a:pPr lvl="0"/>
            <a:r>
              <a:rPr lang="pl-PL" sz="2400" dirty="0"/>
              <a:t>Polska na tle Europy Środkowej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46E5CCC8-1D1C-4E99-BA99-306FF7FF8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475" y="4657724"/>
            <a:ext cx="24479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Czerwonopomarańczowy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aotyczna tekstura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</TotalTime>
  <Words>196</Words>
  <Application>Microsoft Office PowerPoint</Application>
  <PresentationFormat>Niestandardowy</PresentationFormat>
  <Paragraphs>34</Paragraphs>
  <Slides>13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Prezentacja programu PowerPoint</vt:lpstr>
      <vt:lpstr>Wokół nowej syntezy dziejów Drugiej Rzeczypospolitej. Państwo, polityka zagraniczna i wewnętrzna</vt:lpstr>
      <vt:lpstr>Prezentacja programu PowerPoint</vt:lpstr>
      <vt:lpstr>Pytania badawcze</vt:lpstr>
      <vt:lpstr>Prezentacja programu PowerPoint</vt:lpstr>
      <vt:lpstr>Czy Druga Rzeczpospolita realizowała europejski model państwa nowoczesnego,  czy też była hybrydą łączącą różne światy (na kresach wschodnią satrapię, na zachodzie porządną biurokrację)? </vt:lpstr>
      <vt:lpstr>Kolejną nowością powinno być pokazanie procesów modernizacyjnych w polityce zagranicznej Ile Europy w Polsce? </vt:lpstr>
      <vt:lpstr>Prezentacja programu PowerPoint</vt:lpstr>
      <vt:lpstr>Procesy modernizacyjne  w relacjach politycznych </vt:lpstr>
      <vt:lpstr>W jaki sposób wyważać krytyczną i entuzjastyczną narrację o rzeczywistości politycznej Polski międzywojennej? 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Brzyska</dc:creator>
  <cp:lastModifiedBy>Marek</cp:lastModifiedBy>
  <cp:revision>36</cp:revision>
  <dcterms:created xsi:type="dcterms:W3CDTF">2019-07-03T10:53:16Z</dcterms:created>
  <dcterms:modified xsi:type="dcterms:W3CDTF">2019-10-24T17:40:12Z</dcterms:modified>
</cp:coreProperties>
</file>